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fasano" initials="jf"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21T13:49:36.421" idx="2">
    <p:pos x="10" y="10"/>
    <p:text>check the dollar range in your notes--state which NAICS codes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AE1AB035-62EA-46C8-80A4-F1F9F130A1A5}" type="datetimeFigureOut">
              <a:rPr lang="en-US"/>
              <a:pPr>
                <a:defRPr/>
              </a:pPr>
              <a:t>10/26/2011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DC933DC8-8988-4A6B-B4BC-B7FE94BDD26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Since 2008 SBA no longer provided an SDB certification.  This rule amended the FAR to align with the SBA regulations.  The FAR now allows contractors to rely on the subcontractors SDB certificaitons.</a:t>
            </a:r>
          </a:p>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111651-4DBB-43EC-9DAD-8B93A2313DE5}"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SBA is not proposing to add such a requirement for purposes of the 8(a) BD or HUBZone programs, because the Small Business Administration is responsible for providing these certification designations in federal procurement.</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DED5DC-3193-4034-A091-BBA322134A6B}"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SBA is proposing to amend the size regulations to provide that for purposes of entry into these programs, a firm must be small at the date of application and the date the program office requests a formal size determination in connection with a firm that is otherwise eligible for program certification.</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5BC31C-741D-430C-B68B-676026D9C1A7}"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Applies only to contracts covered under the SCA.  Contracts under the SAP is exempt.  Agency head can waive the requirements if it is not in the best interest of the government.</a:t>
            </a:r>
          </a:p>
          <a:p>
            <a:pPr eaLnBrk="1" hangingPunct="1">
              <a:spcBef>
                <a:spcPct val="0"/>
              </a:spcBef>
            </a:pPr>
            <a:r>
              <a:rPr lang="en-US" smtClean="0"/>
              <a:t>Exempts contracts awarded under Javits-Wagner-O’Day (AbilityOne, sheltered workshops)  for contracts for guards, janitorial, elevator operators, messenger contracts with sheltered workshops hiring the severely handicapped.</a:t>
            </a: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DD2F80-7907-46B0-ADF8-4FFC39068995}"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SBA is proposing to amend its regulations to implement provisions of the Small Business Jobs Act of 2010, which pertain to small business subcontracting when a subcontracting plan is required, currently valued above $1.5 million for construction and $650,000 for all other contracts),</a:t>
            </a:r>
          </a:p>
          <a:p>
            <a:pPr eaLnBrk="1" hangingPunct="1"/>
            <a:r>
              <a:rPr lang="en-US" smtClean="0"/>
              <a:t>SBA is also proposing to clarify which subcontracts must be included in subcontracting data reporting, which subcontracts should be excluded, and the way subcontracting data is reported. </a:t>
            </a:r>
          </a:p>
        </p:txBody>
      </p:sp>
      <p:sp>
        <p:nvSpPr>
          <p:cNvPr id="4" name="Slide Number Placeholder 3"/>
          <p:cNvSpPr>
            <a:spLocks noGrp="1"/>
          </p:cNvSpPr>
          <p:nvPr>
            <p:ph type="sldNum" sz="quarter" idx="5"/>
          </p:nvPr>
        </p:nvSpPr>
        <p:spPr/>
        <p:txBody>
          <a:bodyPr/>
          <a:lstStyle/>
          <a:p>
            <a:pPr>
              <a:defRPr/>
            </a:pPr>
            <a:fld id="{3383E633-C08D-4223-8C81-BD8C81FFA178}"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no enforcement language added in the contracts – contracting officers can only encourage compliance.</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DCC859-6C6C-4CF7-BE02-807F8550D486}"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Rule minimizes excessive pass-through charges by contractors from subcontractors or from tiers of subcontractors, that add no or negligible value and ensures that the contractor or a subcontractor receives indirect costs or profit on work performed by a lower tier subcontractor to which the higher tier contractor or subcontractor adds no value to the contract.</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831A36-85C0-4718-96D3-87A93C384BC0}"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is a proposed rule.  The comment period ended September 12, 2011.  This proposed rule will allow Federal Agencies to monitor compliance with the Federal preference for purchasing biobased products.</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C8D74F-079E-4ACD-A9A3-BBF78FE3122D}"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interim rule changes the FAR to require a J&amp;A prior to awarding a sole-source contract over $20M under the 8(a) program and the written Justification and Approval must be approved by the appropriate authorities and after award published to the public.  Generally will be published in FBO.  This proposed rule is to add more transparency to the 8(a) program.</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CE8B40-8381-46BC-A758-D7EC1CDB4009}"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Repeal of the DOD Small Business Competitiveness Demonstration Program complies with the Small Business Jobs Act of 2010.  The repeal of this program now allows contracting officers to set-aside architectural and engineering contracts for small business or under any of the social economic programs.</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4284CA-DE80-4B15-991E-911FC6EE2BF9}"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rule strengthens competition rules for placing orders under FSS and other multiple award contracts to ensure the provision of fair notice to contract holders and the opportunity for contract holders to respond.  Provides that notice in FBO of certain orders placed under multiple award contracts, including FSS.  For each individual purchase or property or services in excess of $100K the contracting officer needs to give fair notice to include a description of the work to be performed and the basis on which award will be made to all contractors offering such property or services under the multiple award contract.  In addition, the statute requires that all contractors responding to the notice be given fair opportunity to have their offers considered.  Note that the notice may be provided to fewer then all contractors offering such services under a multiple award contract if the notice is provided to as many contractors as practicable.  A purchase cannot be made unless offers were received from at least three qualified contractors or a contracting officer determines in writing that no additional qualified contractors were able to be indentified despite reasonable efforts to do so.  Gives preference to multiple award BPA’s over single award BPA’S.</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9A1CB7-BAE6-4562-8899-D2C4B5E22BC3}"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VA had a requirement for kitchen equipment at two VA locations that was being procured using an existing FSS schedule.  Aldevra protested that under the the VA Veterans First program that SDVOSB concerns had priority over FSS schedules.  GAO agreed with Aldvera and sustained the protest.  GAO ruled that under the existing language of the Veterans First Program that congress did not exempt this program to use FSS and the priorities under FAR Part 8 did not apply.  At this time, VA has to do market research and if they find an SDVOSB or VO business that can meet their requirements they will have to either do a competitive SDVOSB setaside or a sole source SDVOSB award before using FSS contracts.</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164F4D-7D49-4A58-B1AC-F85C77938068}"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Covers such industries as janitorial, temporary help services, court reporting, employment placement agencies, hazardous waste collection,  and remediation services.  These are all dollar valued NAICS codes which range from $7M to $35.5M.</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B26CCA-E25E-4922-B3D8-DB1D4363DD5A}" type="slidenum">
              <a:rPr lang="en-US" smtClean="0"/>
              <a:pPr fontAlgn="base">
                <a:spcBef>
                  <a:spcPct val="0"/>
                </a:spcBef>
                <a:spcAft>
                  <a:spcPct val="0"/>
                </a:spcAft>
                <a:defRPr/>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770A46-96BC-4C15-A1C7-0A0ECFF42413}" type="datetimeFigureOut">
              <a:rPr lang="en-US"/>
              <a:pPr>
                <a:defRPr/>
              </a:pPr>
              <a:t>10/26/2011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460F59-41EB-4393-9C9E-A90A1A160E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285B3D-E1F2-4E85-A1E2-39608A96F866}" type="datetimeFigureOut">
              <a:rPr lang="en-US"/>
              <a:pPr>
                <a:defRPr/>
              </a:pPr>
              <a:t>10/26/2011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B418B3-8786-4379-A9D9-1AB2DEBD7A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AFD31D-9990-4B88-B8BA-A6043EE3B689}" type="datetimeFigureOut">
              <a:rPr lang="en-US"/>
              <a:pPr>
                <a:defRPr/>
              </a:pPr>
              <a:t>10/26/2011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D108EA-15F6-46CD-B7C2-C692F20D92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DF071-0688-477B-9B57-9D5FBA5A8407}" type="datetimeFigureOut">
              <a:rPr lang="en-US"/>
              <a:pPr>
                <a:defRPr/>
              </a:pPr>
              <a:t>10/26/2011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636895-3E07-4851-BDC9-7ED079510F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372EF9-E3D4-42B5-A09D-719F6E87F40B}" type="datetimeFigureOut">
              <a:rPr lang="en-US"/>
              <a:pPr>
                <a:defRPr/>
              </a:pPr>
              <a:t>10/26/2011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5E91CE-8E27-43C3-A921-EB9EE15FAE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5812A5-E452-4882-B2C1-9AE7EF259A16}" type="datetimeFigureOut">
              <a:rPr lang="en-US"/>
              <a:pPr>
                <a:defRPr/>
              </a:pPr>
              <a:t>10/26/2011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6500ED-F6F7-4290-A827-5EC56271D9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E933D28-5147-447A-92F3-8F2834DEE1C3}" type="datetimeFigureOut">
              <a:rPr lang="en-US"/>
              <a:pPr>
                <a:defRPr/>
              </a:pPr>
              <a:t>10/26/2011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82A2F3C-BFA9-43A3-B98B-05B9B316414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AC3B34-A67A-44B4-9816-D908BC3D98C1}" type="datetimeFigureOut">
              <a:rPr lang="en-US"/>
              <a:pPr>
                <a:defRPr/>
              </a:pPr>
              <a:t>10/26/2011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2B853DA-F9EF-4F81-9E5B-8A916E3856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D3693A-9769-43B4-ADCC-CB4AC1D47E61}" type="datetimeFigureOut">
              <a:rPr lang="en-US"/>
              <a:pPr>
                <a:defRPr/>
              </a:pPr>
              <a:t>10/26/2011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10C27F-131A-45B9-8A67-E82A07CC16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CEA331-4DF1-4643-8B60-0AD8060EE692}" type="datetimeFigureOut">
              <a:rPr lang="en-US"/>
              <a:pPr>
                <a:defRPr/>
              </a:pPr>
              <a:t>10/26/2011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FF59DA-4FD8-43BC-9ABA-3FA48761B01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3553C9-0F34-4E77-BC70-2CA1FF05645F}" type="datetimeFigureOut">
              <a:rPr lang="en-US"/>
              <a:pPr>
                <a:defRPr/>
              </a:pPr>
              <a:t>10/26/2011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74DC67-A8C6-4484-A0E2-BFACAE8F89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62B5119-7066-483E-9B4A-690C84E47474}" type="datetimeFigureOut">
              <a:rPr lang="en-US"/>
              <a:pPr>
                <a:defRPr/>
              </a:pPr>
              <a:t>10/26/2011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A7AD5E9-3E91-4969-9410-F22C93AEC1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Overview of New Rules </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Keith Waye</a:t>
            </a:r>
          </a:p>
          <a:p>
            <a:pPr eaLnBrk="1" fontAlgn="auto" hangingPunct="1">
              <a:spcAft>
                <a:spcPts val="0"/>
              </a:spcAft>
              <a:buFont typeface="Arial" pitchFamily="34" charset="0"/>
              <a:buNone/>
              <a:defRPr/>
            </a:pPr>
            <a:r>
              <a:rPr lang="en-US" dirty="0" smtClean="0"/>
              <a:t>Government Contracting</a:t>
            </a:r>
          </a:p>
          <a:p>
            <a:pPr eaLnBrk="1" fontAlgn="auto" hangingPunct="1">
              <a:spcAft>
                <a:spcPts val="0"/>
              </a:spcAft>
              <a:buFont typeface="Arial" pitchFamily="34" charset="0"/>
              <a:buNone/>
              <a:defRPr/>
            </a:pPr>
            <a:r>
              <a:rPr lang="en-US" dirty="0" smtClean="0"/>
              <a:t>Small Business Administration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Aldevra decision</a:t>
            </a:r>
          </a:p>
        </p:txBody>
      </p:sp>
      <p:sp>
        <p:nvSpPr>
          <p:cNvPr id="11267" name="Content Placeholder 2"/>
          <p:cNvSpPr>
            <a:spLocks noGrp="1"/>
          </p:cNvSpPr>
          <p:nvPr>
            <p:ph idx="1"/>
          </p:nvPr>
        </p:nvSpPr>
        <p:spPr/>
        <p:txBody>
          <a:bodyPr/>
          <a:lstStyle/>
          <a:p>
            <a:pPr eaLnBrk="1" hangingPunct="1"/>
            <a:r>
              <a:rPr lang="en-US" smtClean="0"/>
              <a:t>       GAO Decision – Oct 11, 2011</a:t>
            </a:r>
          </a:p>
          <a:p>
            <a:pPr eaLnBrk="1" hangingPunct="1"/>
            <a:r>
              <a:rPr lang="en-US" smtClean="0"/>
              <a:t>Protest on whether VA is required to conduct market research to determine if the procurements should be set-aside for SDVOSB concerns before using FSS.</a:t>
            </a:r>
          </a:p>
        </p:txBody>
      </p:sp>
      <p:pic>
        <p:nvPicPr>
          <p:cNvPr id="11268" name="Picture 2" descr="C:\Documents and Settings\kewaye\Local Settings\Temporary Internet Files\Content.IE5\80K36VBI\MC900391102[1].wmf"/>
          <p:cNvPicPr>
            <a:picLocks noChangeAspect="1" noChangeArrowheads="1"/>
          </p:cNvPicPr>
          <p:nvPr/>
        </p:nvPicPr>
        <p:blipFill>
          <a:blip r:embed="rId3" cstate="print"/>
          <a:srcRect/>
          <a:stretch>
            <a:fillRect/>
          </a:stretch>
        </p:blipFill>
        <p:spPr bwMode="auto">
          <a:xfrm>
            <a:off x="6781800" y="457200"/>
            <a:ext cx="1214438" cy="1831975"/>
          </a:xfrm>
          <a:prstGeom prst="rect">
            <a:avLst/>
          </a:prstGeom>
          <a:noFill/>
          <a:ln w="9525">
            <a:noFill/>
            <a:miter lim="800000"/>
            <a:headEnd/>
            <a:tailEnd/>
          </a:ln>
        </p:spPr>
      </p:pic>
      <p:pic>
        <p:nvPicPr>
          <p:cNvPr id="11269" name="Picture 3" descr="C:\Documents and Settings\kewaye\Local Settings\Temporary Internet Files\Content.IE5\OIOPYPGL\MC900287437[1].wmf"/>
          <p:cNvPicPr>
            <a:picLocks noChangeAspect="1" noChangeArrowheads="1"/>
          </p:cNvPicPr>
          <p:nvPr/>
        </p:nvPicPr>
        <p:blipFill>
          <a:blip r:embed="rId4" cstate="print"/>
          <a:srcRect/>
          <a:stretch>
            <a:fillRect/>
          </a:stretch>
        </p:blipFill>
        <p:spPr bwMode="auto">
          <a:xfrm>
            <a:off x="2971800" y="4267200"/>
            <a:ext cx="2911475" cy="2298700"/>
          </a:xfrm>
          <a:prstGeom prst="rect">
            <a:avLst/>
          </a:prstGeom>
          <a:noFill/>
          <a:ln w="9525">
            <a:noFill/>
            <a:miter lim="800000"/>
            <a:headEnd/>
            <a:tailEnd/>
          </a:ln>
        </p:spPr>
      </p:pic>
      <p:pic>
        <p:nvPicPr>
          <p:cNvPr id="11270" name="Picture 4" descr="C:\Documents and Settings\kewaye\Local Settings\Temporary Internet Files\Content.IE5\80K36VBI\MC900391104[1].wmf"/>
          <p:cNvPicPr>
            <a:picLocks noChangeAspect="1" noChangeArrowheads="1"/>
          </p:cNvPicPr>
          <p:nvPr/>
        </p:nvPicPr>
        <p:blipFill>
          <a:blip r:embed="rId5" cstate="print"/>
          <a:srcRect/>
          <a:stretch>
            <a:fillRect/>
          </a:stretch>
        </p:blipFill>
        <p:spPr bwMode="auto">
          <a:xfrm>
            <a:off x="0" y="152400"/>
            <a:ext cx="1616075" cy="1841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Size Standards	</a:t>
            </a:r>
          </a:p>
        </p:txBody>
      </p:sp>
      <p:sp>
        <p:nvSpPr>
          <p:cNvPr id="12291" name="Content Placeholder 2"/>
          <p:cNvSpPr>
            <a:spLocks noGrp="1"/>
          </p:cNvSpPr>
          <p:nvPr>
            <p:ph idx="1"/>
          </p:nvPr>
        </p:nvSpPr>
        <p:spPr/>
        <p:txBody>
          <a:bodyPr/>
          <a:lstStyle/>
          <a:p>
            <a:pPr eaLnBrk="1" hangingPunct="1"/>
            <a:r>
              <a:rPr lang="en-US" smtClean="0"/>
              <a:t>Comment period open until Dec 12, 2011</a:t>
            </a:r>
          </a:p>
          <a:p>
            <a:pPr eaLnBrk="1" hangingPunct="1"/>
            <a:r>
              <a:rPr lang="en-US" smtClean="0"/>
              <a:t>Proposed size standard in 15 industries in Sector 51 “Information”</a:t>
            </a:r>
          </a:p>
          <a:p>
            <a:pPr eaLnBrk="1" hangingPunct="1"/>
            <a:r>
              <a:rPr lang="en-US" sz="2400" smtClean="0"/>
              <a:t>Publishing Industries</a:t>
            </a:r>
          </a:p>
          <a:p>
            <a:pPr eaLnBrk="1" hangingPunct="1"/>
            <a:r>
              <a:rPr lang="en-US" sz="2400" smtClean="0"/>
              <a:t>Motion Picture and Sound Recording Industries</a:t>
            </a:r>
          </a:p>
          <a:p>
            <a:pPr eaLnBrk="1" hangingPunct="1"/>
            <a:r>
              <a:rPr lang="en-US" sz="2400" smtClean="0"/>
              <a:t>Broadcasting (Except Internet)</a:t>
            </a:r>
          </a:p>
          <a:p>
            <a:pPr eaLnBrk="1" hangingPunct="1"/>
            <a:r>
              <a:rPr lang="en-US" sz="2400" smtClean="0"/>
              <a:t>Telecommunications</a:t>
            </a:r>
          </a:p>
          <a:p>
            <a:pPr eaLnBrk="1" hangingPunct="1"/>
            <a:r>
              <a:rPr lang="en-US" sz="2400" smtClean="0"/>
              <a:t>Data Processing, Hosting and Related Services</a:t>
            </a:r>
          </a:p>
          <a:p>
            <a:pPr eaLnBrk="1" hangingPunct="1"/>
            <a:r>
              <a:rPr lang="en-US" sz="2400" smtClean="0"/>
              <a:t>Other Information Services</a:t>
            </a: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Size Standards</a:t>
            </a:r>
          </a:p>
        </p:txBody>
      </p:sp>
      <p:sp>
        <p:nvSpPr>
          <p:cNvPr id="13315" name="Content Placeholder 2"/>
          <p:cNvSpPr>
            <a:spLocks noGrp="1"/>
          </p:cNvSpPr>
          <p:nvPr>
            <p:ph idx="1"/>
          </p:nvPr>
        </p:nvSpPr>
        <p:spPr/>
        <p:txBody>
          <a:bodyPr/>
          <a:lstStyle/>
          <a:p>
            <a:pPr eaLnBrk="1" hangingPunct="1"/>
            <a:r>
              <a:rPr lang="en-US" smtClean="0"/>
              <a:t>Comment period open until Dec 12, 2011</a:t>
            </a:r>
          </a:p>
          <a:p>
            <a:pPr eaLnBrk="1" hangingPunct="1"/>
            <a:r>
              <a:rPr lang="en-US" smtClean="0"/>
              <a:t>Proposed size standard in 37 industries in Sector 56 “Administrative and Support, Waste Management and Remediation Services”</a:t>
            </a:r>
          </a:p>
          <a:p>
            <a:pPr eaLnBrk="1" hangingPunct="1"/>
            <a:r>
              <a:rPr lang="en-US" smtClean="0"/>
              <a:t>Can view proposed rule on Federal Register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Presumption of Loss</a:t>
            </a:r>
          </a:p>
        </p:txBody>
      </p:sp>
      <p:sp>
        <p:nvSpPr>
          <p:cNvPr id="14339" name="Content Placeholder 2"/>
          <p:cNvSpPr>
            <a:spLocks noGrp="1"/>
          </p:cNvSpPr>
          <p:nvPr>
            <p:ph idx="1"/>
          </p:nvPr>
        </p:nvSpPr>
        <p:spPr/>
        <p:txBody>
          <a:bodyPr/>
          <a:lstStyle/>
          <a:p>
            <a:pPr eaLnBrk="1" hangingPunct="1"/>
            <a:r>
              <a:rPr lang="en-US" smtClean="0"/>
              <a:t>Comment period ends Nov 7 2011</a:t>
            </a:r>
          </a:p>
          <a:p>
            <a:pPr eaLnBrk="1" hangingPunct="1"/>
            <a:r>
              <a:rPr lang="en-US" smtClean="0"/>
              <a:t>SBA is proposing to amend its program regulations to implement statutory provisions establishing that there is a presumption of loss equal to the value of the contract or other instrument when a concern willfully seeks and receives an award by misrepresentation.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Presumption of Loss (Cont)</a:t>
            </a:r>
          </a:p>
        </p:txBody>
      </p:sp>
      <p:sp>
        <p:nvSpPr>
          <p:cNvPr id="15363" name="Content Placeholder 2"/>
          <p:cNvSpPr>
            <a:spLocks noGrp="1"/>
          </p:cNvSpPr>
          <p:nvPr>
            <p:ph idx="1"/>
          </p:nvPr>
        </p:nvSpPr>
        <p:spPr/>
        <p:txBody>
          <a:bodyPr/>
          <a:lstStyle/>
          <a:p>
            <a:pPr eaLnBrk="1" hangingPunct="1"/>
            <a:r>
              <a:rPr lang="en-US" smtClean="0"/>
              <a:t>SBA is proposing to amend its regulations to implement statutory provisions that provide that concerns that fail to update their size or status in the Online Representations and Certifications Application (ORCA) database (or any successor thereto) at least annually shall no longer be identified in the database as small or some other socioeconomic status, until the representation is updated.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Presumption of Loss (cont)</a:t>
            </a:r>
          </a:p>
        </p:txBody>
      </p:sp>
      <p:sp>
        <p:nvSpPr>
          <p:cNvPr id="16387" name="Content Placeholder 2"/>
          <p:cNvSpPr>
            <a:spLocks noGrp="1"/>
          </p:cNvSpPr>
          <p:nvPr>
            <p:ph idx="1"/>
          </p:nvPr>
        </p:nvSpPr>
        <p:spPr/>
        <p:txBody>
          <a:bodyPr/>
          <a:lstStyle/>
          <a:p>
            <a:pPr eaLnBrk="1" hangingPunct="1"/>
            <a:r>
              <a:rPr lang="en-US" smtClean="0"/>
              <a:t>an authorized official must sign in connection with a size or status certification or representation for a contract or other instrument.</a:t>
            </a:r>
          </a:p>
          <a:p>
            <a:pPr eaLnBrk="1" hangingPunct="1"/>
            <a:r>
              <a:rPr lang="en-US" smtClean="0"/>
              <a:t>clarify when size is determined for purposes of entry into the 8(a) Business Development and HUBZone programs.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Nondisplacement</a:t>
            </a:r>
            <a:r>
              <a:rPr lang="en-US" dirty="0" smtClean="0"/>
              <a:t> of Qualified Workers Under Service Contracts.</a:t>
            </a:r>
          </a:p>
        </p:txBody>
      </p:sp>
      <p:sp>
        <p:nvSpPr>
          <p:cNvPr id="17411" name="Content Placeholder 2"/>
          <p:cNvSpPr>
            <a:spLocks noGrp="1"/>
          </p:cNvSpPr>
          <p:nvPr>
            <p:ph idx="1"/>
          </p:nvPr>
        </p:nvSpPr>
        <p:spPr/>
        <p:txBody>
          <a:bodyPr/>
          <a:lstStyle/>
          <a:p>
            <a:pPr eaLnBrk="1" hangingPunct="1"/>
            <a:r>
              <a:rPr lang="en-US" smtClean="0"/>
              <a:t>Final Rule – Implementation date pending</a:t>
            </a:r>
          </a:p>
          <a:p>
            <a:pPr eaLnBrk="1" hangingPunct="1"/>
            <a:r>
              <a:rPr lang="en-US" smtClean="0"/>
              <a:t>when a service contract expires and a follow-on contract is awarded for the same or similar services at the same location, a successor needs to give the predecessor's service employees preference in hiring.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Subcontracting</a:t>
            </a:r>
          </a:p>
        </p:txBody>
      </p:sp>
      <p:sp>
        <p:nvSpPr>
          <p:cNvPr id="18435" name="Content Placeholder 2"/>
          <p:cNvSpPr>
            <a:spLocks noGrp="1"/>
          </p:cNvSpPr>
          <p:nvPr>
            <p:ph idx="1"/>
          </p:nvPr>
        </p:nvSpPr>
        <p:spPr>
          <a:xfrm>
            <a:off x="152400" y="1600200"/>
            <a:ext cx="8534400" cy="4724400"/>
          </a:xfrm>
        </p:spPr>
        <p:txBody>
          <a:bodyPr/>
          <a:lstStyle/>
          <a:p>
            <a:pPr eaLnBrk="1" hangingPunct="1"/>
            <a:r>
              <a:rPr lang="en-US" sz="1800" smtClean="0"/>
              <a:t>Proposed Rule – Comments until Dec 5, 2011</a:t>
            </a:r>
          </a:p>
          <a:p>
            <a:pPr eaLnBrk="1" hangingPunct="1"/>
            <a:r>
              <a:rPr lang="en-US" sz="1800" smtClean="0"/>
              <a:t>A prime contractor must notify the contracting officer in writing whenever the prime contractor does not utilize a subcontractor used in preparing its bid or proposal during contract performance.</a:t>
            </a:r>
          </a:p>
          <a:p>
            <a:pPr eaLnBrk="1" hangingPunct="1">
              <a:buFont typeface="Arial" charset="0"/>
              <a:buNone/>
            </a:pPr>
            <a:endParaRPr lang="en-US" sz="1800" smtClean="0"/>
          </a:p>
          <a:p>
            <a:pPr eaLnBrk="1" hangingPunct="1"/>
            <a:r>
              <a:rPr lang="en-US" sz="1800" smtClean="0"/>
              <a:t>Requires a prime contractor to notify a contracting officer in writing whenever the prime contractor reduces payments to a subcontractor or when payments to a subcontractor are 90 days or more past due.</a:t>
            </a:r>
          </a:p>
          <a:p>
            <a:pPr eaLnBrk="1" hangingPunct="1"/>
            <a:r>
              <a:rPr lang="en-US" sz="1800" smtClean="0"/>
              <a:t>Clarifies that the contracting officer is responsible for monitoring and evaluating small business subcontracting plan performance</a:t>
            </a:r>
          </a:p>
        </p:txBody>
      </p:sp>
      <p:pic>
        <p:nvPicPr>
          <p:cNvPr id="18436" name="Picture 2" descr="C:\Documents and Settings\kewaye\Local Settings\Temporary Internet Files\Content.IE5\56M44HKD\MC900318690[1].wmf"/>
          <p:cNvPicPr>
            <a:picLocks noChangeAspect="1" noChangeArrowheads="1"/>
          </p:cNvPicPr>
          <p:nvPr/>
        </p:nvPicPr>
        <p:blipFill>
          <a:blip r:embed="rId3" cstate="print"/>
          <a:srcRect/>
          <a:stretch>
            <a:fillRect/>
          </a:stretch>
        </p:blipFill>
        <p:spPr bwMode="auto">
          <a:xfrm>
            <a:off x="223838" y="4843463"/>
            <a:ext cx="1803400" cy="930275"/>
          </a:xfrm>
          <a:prstGeom prst="rect">
            <a:avLst/>
          </a:prstGeom>
          <a:noFill/>
          <a:ln w="9525">
            <a:noFill/>
            <a:miter lim="800000"/>
            <a:headEnd/>
            <a:tailEnd/>
          </a:ln>
        </p:spPr>
      </p:pic>
      <p:pic>
        <p:nvPicPr>
          <p:cNvPr id="18437" name="Picture 3" descr="C:\Documents and Settings\kewaye\Local Settings\Temporary Internet Files\Content.IE5\NDE5DEVK\MC900318682[1].wmf"/>
          <p:cNvPicPr>
            <a:picLocks noChangeAspect="1" noChangeArrowheads="1"/>
          </p:cNvPicPr>
          <p:nvPr/>
        </p:nvPicPr>
        <p:blipFill>
          <a:blip r:embed="rId4" cstate="print"/>
          <a:srcRect/>
          <a:stretch>
            <a:fillRect/>
          </a:stretch>
        </p:blipFill>
        <p:spPr bwMode="auto">
          <a:xfrm>
            <a:off x="3803650" y="4570413"/>
            <a:ext cx="1825625" cy="1716087"/>
          </a:xfrm>
          <a:prstGeom prst="rect">
            <a:avLst/>
          </a:prstGeom>
          <a:noFill/>
          <a:ln w="9525">
            <a:noFill/>
            <a:miter lim="800000"/>
            <a:headEnd/>
            <a:tailEnd/>
          </a:ln>
        </p:spPr>
      </p:pic>
      <p:pic>
        <p:nvPicPr>
          <p:cNvPr id="18438" name="Picture 4" descr="C:\Documents and Settings\kewaye\Local Settings\Temporary Internet Files\Content.IE5\56M44HKD\MP900390166[1].jpg"/>
          <p:cNvPicPr>
            <a:picLocks noChangeAspect="1" noChangeArrowheads="1"/>
          </p:cNvPicPr>
          <p:nvPr/>
        </p:nvPicPr>
        <p:blipFill>
          <a:blip r:embed="rId5" cstate="print"/>
          <a:srcRect/>
          <a:stretch>
            <a:fillRect/>
          </a:stretch>
        </p:blipFill>
        <p:spPr bwMode="auto">
          <a:xfrm>
            <a:off x="6248400" y="4572000"/>
            <a:ext cx="2286000" cy="15843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Self Representation for SDB’s	</a:t>
            </a:r>
          </a:p>
        </p:txBody>
      </p:sp>
      <p:sp>
        <p:nvSpPr>
          <p:cNvPr id="3075" name="Content Placeholder 2"/>
          <p:cNvSpPr>
            <a:spLocks noGrp="1"/>
          </p:cNvSpPr>
          <p:nvPr>
            <p:ph idx="1"/>
          </p:nvPr>
        </p:nvSpPr>
        <p:spPr/>
        <p:txBody>
          <a:bodyPr/>
          <a:lstStyle/>
          <a:p>
            <a:pPr eaLnBrk="1" hangingPunct="1"/>
            <a:r>
              <a:rPr lang="en-US" smtClean="0"/>
              <a:t>Effective Dec 13 2010</a:t>
            </a:r>
          </a:p>
          <a:p>
            <a:pPr eaLnBrk="1" hangingPunct="1"/>
            <a:r>
              <a:rPr lang="en-US" smtClean="0"/>
              <a:t>Amends FAR To be consistent with SBA regulations</a:t>
            </a:r>
          </a:p>
          <a:p>
            <a:pPr eaLnBrk="1" hangingPunct="1"/>
            <a:r>
              <a:rPr lang="en-US" smtClean="0"/>
              <a:t>Allows subcontractors to provide written statements to prime contractors representing in good faith their status as an SDB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Text Messaging While Driving	</a:t>
            </a:r>
          </a:p>
        </p:txBody>
      </p:sp>
      <p:sp>
        <p:nvSpPr>
          <p:cNvPr id="4099" name="Content Placeholder 2"/>
          <p:cNvSpPr>
            <a:spLocks noGrp="1"/>
          </p:cNvSpPr>
          <p:nvPr>
            <p:ph idx="1"/>
          </p:nvPr>
        </p:nvSpPr>
        <p:spPr/>
        <p:txBody>
          <a:bodyPr/>
          <a:lstStyle/>
          <a:p>
            <a:pPr eaLnBrk="1" hangingPunct="1"/>
            <a:r>
              <a:rPr lang="en-US" smtClean="0"/>
              <a:t>Effective Aug 4 2011</a:t>
            </a:r>
          </a:p>
          <a:p>
            <a:pPr eaLnBrk="1" hangingPunct="1"/>
            <a:r>
              <a:rPr lang="en-US" smtClean="0"/>
              <a:t>New clauses added to contracts to encourage contractors policies to ban texting while driving</a:t>
            </a:r>
          </a:p>
          <a:p>
            <a:pPr eaLnBrk="1" hangingPunct="1"/>
            <a:endParaRPr lang="en-US" smtClean="0"/>
          </a:p>
        </p:txBody>
      </p:sp>
      <p:pic>
        <p:nvPicPr>
          <p:cNvPr id="1026" name="Picture 2" descr="C:\Documents and Settings\kewaye\Local Settings\Temporary Internet Files\Content.IE5\SF08G6WV\MP900422352[1].jpg"/>
          <p:cNvPicPr>
            <a:picLocks noChangeAspect="1" noChangeArrowheads="1"/>
          </p:cNvPicPr>
          <p:nvPr/>
        </p:nvPicPr>
        <p:blipFill>
          <a:blip r:embed="rId3" cstate="print"/>
          <a:srcRect/>
          <a:stretch>
            <a:fillRect/>
          </a:stretch>
        </p:blipFill>
        <p:spPr bwMode="auto">
          <a:xfrm>
            <a:off x="-4800598" y="228600"/>
            <a:ext cx="1220603" cy="914400"/>
          </a:xfrm>
          <a:prstGeom prst="ellipse">
            <a:avLst/>
          </a:prstGeom>
          <a:ln>
            <a:noFill/>
          </a:ln>
          <a:effectLst>
            <a:softEdge rad="112500"/>
          </a:effectLst>
        </p:spPr>
      </p:pic>
      <p:pic>
        <p:nvPicPr>
          <p:cNvPr id="4101" name="Picture 3" descr="C:\Documents and Settings\kewaye\Local Settings\Temporary Internet Files\Content.IE5\SF08G6WV\MC900434837[1].png"/>
          <p:cNvPicPr>
            <a:picLocks noChangeAspect="1" noChangeArrowheads="1"/>
          </p:cNvPicPr>
          <p:nvPr/>
        </p:nvPicPr>
        <p:blipFill>
          <a:blip r:embed="rId4" cstate="print"/>
          <a:srcRect/>
          <a:stretch>
            <a:fillRect/>
          </a:stretch>
        </p:blipFill>
        <p:spPr bwMode="auto">
          <a:xfrm>
            <a:off x="3581400" y="4267200"/>
            <a:ext cx="1714500" cy="1714500"/>
          </a:xfrm>
          <a:prstGeom prst="rect">
            <a:avLst/>
          </a:prstGeom>
          <a:noFill/>
          <a:ln w="9525">
            <a:noFill/>
            <a:miter lim="800000"/>
            <a:headEnd/>
            <a:tailEnd/>
          </a:ln>
        </p:spPr>
      </p:pic>
      <p:pic>
        <p:nvPicPr>
          <p:cNvPr id="4102" name="Picture 4" descr="C:\Documents and Settings\kewaye\Local Settings\Temporary Internet Files\Content.IE5\GE9GO55B\MC900390710[1].wmf"/>
          <p:cNvPicPr>
            <a:picLocks noChangeAspect="1" noChangeArrowheads="1"/>
          </p:cNvPicPr>
          <p:nvPr/>
        </p:nvPicPr>
        <p:blipFill>
          <a:blip r:embed="rId5" cstate="print"/>
          <a:srcRect/>
          <a:stretch>
            <a:fillRect/>
          </a:stretch>
        </p:blipFill>
        <p:spPr bwMode="auto">
          <a:xfrm>
            <a:off x="5943600" y="1214438"/>
            <a:ext cx="1844675" cy="10747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Pass-Through Charges</a:t>
            </a:r>
          </a:p>
        </p:txBody>
      </p:sp>
      <p:sp>
        <p:nvSpPr>
          <p:cNvPr id="5123" name="Content Placeholder 2"/>
          <p:cNvSpPr>
            <a:spLocks noGrp="1"/>
          </p:cNvSpPr>
          <p:nvPr>
            <p:ph idx="1"/>
          </p:nvPr>
        </p:nvSpPr>
        <p:spPr/>
        <p:txBody>
          <a:bodyPr/>
          <a:lstStyle/>
          <a:p>
            <a:pPr eaLnBrk="1" hangingPunct="1"/>
            <a:r>
              <a:rPr lang="en-US" smtClean="0"/>
              <a:t>Effective Jan 12, 2011</a:t>
            </a:r>
          </a:p>
          <a:p>
            <a:pPr eaLnBrk="1" hangingPunct="1"/>
            <a:r>
              <a:rPr lang="en-US" smtClean="0"/>
              <a:t>Minimizes excessive pass-through charges by contractors from subcontractors or from tiers of subcontractors</a:t>
            </a:r>
          </a:p>
        </p:txBody>
      </p:sp>
      <p:pic>
        <p:nvPicPr>
          <p:cNvPr id="5124" name="Picture 2" descr="C:\Documents and Settings\kewaye\Local Settings\Temporary Internet Files\Content.IE5\OIOPYPGL\MP900448335[1].jpg"/>
          <p:cNvPicPr>
            <a:picLocks noChangeAspect="1" noChangeArrowheads="1"/>
          </p:cNvPicPr>
          <p:nvPr/>
        </p:nvPicPr>
        <p:blipFill>
          <a:blip r:embed="rId3" cstate="print"/>
          <a:srcRect/>
          <a:stretch>
            <a:fillRect/>
          </a:stretch>
        </p:blipFill>
        <p:spPr bwMode="auto">
          <a:xfrm>
            <a:off x="250825" y="3640138"/>
            <a:ext cx="4297363" cy="2257425"/>
          </a:xfrm>
          <a:prstGeom prst="rect">
            <a:avLst/>
          </a:prstGeom>
          <a:noFill/>
          <a:ln w="9525">
            <a:noFill/>
            <a:miter lim="800000"/>
            <a:headEnd/>
            <a:tailEnd/>
          </a:ln>
        </p:spPr>
      </p:pic>
      <p:pic>
        <p:nvPicPr>
          <p:cNvPr id="5125" name="Picture 3" descr="C:\Documents and Settings\kewaye\Local Settings\Temporary Internet Files\Content.IE5\OIOPYPGL\MC900441980[1].wmf"/>
          <p:cNvPicPr>
            <a:picLocks noChangeAspect="1" noChangeArrowheads="1"/>
          </p:cNvPicPr>
          <p:nvPr/>
        </p:nvPicPr>
        <p:blipFill>
          <a:blip r:embed="rId4" cstate="print"/>
          <a:srcRect/>
          <a:stretch>
            <a:fillRect/>
          </a:stretch>
        </p:blipFill>
        <p:spPr bwMode="auto">
          <a:xfrm>
            <a:off x="7467600" y="3276600"/>
            <a:ext cx="841375" cy="18097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Report Biobased Products</a:t>
            </a:r>
          </a:p>
        </p:txBody>
      </p:sp>
      <p:sp>
        <p:nvSpPr>
          <p:cNvPr id="6147" name="Content Placeholder 2"/>
          <p:cNvSpPr>
            <a:spLocks noGrp="1"/>
          </p:cNvSpPr>
          <p:nvPr>
            <p:ph idx="1"/>
          </p:nvPr>
        </p:nvSpPr>
        <p:spPr/>
        <p:txBody>
          <a:bodyPr/>
          <a:lstStyle/>
          <a:p>
            <a:pPr eaLnBrk="1" hangingPunct="1"/>
            <a:r>
              <a:rPr lang="en-US" smtClean="0"/>
              <a:t>Proposed Rule</a:t>
            </a:r>
          </a:p>
          <a:p>
            <a:pPr eaLnBrk="1" hangingPunct="1"/>
            <a:r>
              <a:rPr lang="en-US" smtClean="0"/>
              <a:t>Requires contractors to report the biobased products purchased under service and construction contracts</a:t>
            </a:r>
          </a:p>
        </p:txBody>
      </p:sp>
      <p:pic>
        <p:nvPicPr>
          <p:cNvPr id="6148" name="Picture 4" descr="C:\Documents and Settings\kewaye\Local Settings\Temporary Internet Files\Content.IE5\80K36VBI\MP900400820[1].jpg"/>
          <p:cNvPicPr>
            <a:picLocks noChangeAspect="1" noChangeArrowheads="1"/>
          </p:cNvPicPr>
          <p:nvPr/>
        </p:nvPicPr>
        <p:blipFill>
          <a:blip r:embed="rId3" cstate="print"/>
          <a:srcRect/>
          <a:stretch>
            <a:fillRect/>
          </a:stretch>
        </p:blipFill>
        <p:spPr bwMode="auto">
          <a:xfrm>
            <a:off x="4572000" y="4038600"/>
            <a:ext cx="3382963" cy="27066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Sole source 8(a) Contracts</a:t>
            </a:r>
          </a:p>
        </p:txBody>
      </p:sp>
      <p:sp>
        <p:nvSpPr>
          <p:cNvPr id="7171" name="Content Placeholder 2"/>
          <p:cNvSpPr>
            <a:spLocks noGrp="1"/>
          </p:cNvSpPr>
          <p:nvPr>
            <p:ph idx="1"/>
          </p:nvPr>
        </p:nvSpPr>
        <p:spPr/>
        <p:txBody>
          <a:bodyPr/>
          <a:lstStyle/>
          <a:p>
            <a:pPr eaLnBrk="1" hangingPunct="1"/>
            <a:r>
              <a:rPr lang="en-US" smtClean="0"/>
              <a:t>Interim Rule – Effective March 2011</a:t>
            </a:r>
          </a:p>
          <a:p>
            <a:pPr eaLnBrk="1" hangingPunct="1"/>
            <a:r>
              <a:rPr lang="en-US" smtClean="0"/>
              <a:t>J&amp;A is obtained and approved prior to award of 8(a) Sole Source contract over $20M</a:t>
            </a:r>
          </a:p>
        </p:txBody>
      </p:sp>
      <p:pic>
        <p:nvPicPr>
          <p:cNvPr id="7172" name="Picture 2" descr="C:\Documents and Settings\kewaye\Local Settings\Temporary Internet Files\Content.IE5\OIOPYPGL\MC900018714[1].wmf"/>
          <p:cNvPicPr>
            <a:picLocks noChangeAspect="1" noChangeArrowheads="1"/>
          </p:cNvPicPr>
          <p:nvPr/>
        </p:nvPicPr>
        <p:blipFill>
          <a:blip r:embed="rId3" cstate="print"/>
          <a:srcRect/>
          <a:stretch>
            <a:fillRect/>
          </a:stretch>
        </p:blipFill>
        <p:spPr bwMode="auto">
          <a:xfrm>
            <a:off x="1066800" y="4800600"/>
            <a:ext cx="1941513" cy="1577975"/>
          </a:xfrm>
          <a:prstGeom prst="rect">
            <a:avLst/>
          </a:prstGeom>
          <a:noFill/>
          <a:ln w="9525">
            <a:noFill/>
            <a:miter lim="800000"/>
            <a:headEnd/>
            <a:tailEnd/>
          </a:ln>
        </p:spPr>
      </p:pic>
      <p:pic>
        <p:nvPicPr>
          <p:cNvPr id="7173" name="Picture 3" descr="C:\Documents and Settings\kewaye\Local Settings\Temporary Internet Files\Content.IE5\80K36VBI\MC900311860[1].wmf"/>
          <p:cNvPicPr>
            <a:picLocks noChangeAspect="1" noChangeArrowheads="1"/>
          </p:cNvPicPr>
          <p:nvPr/>
        </p:nvPicPr>
        <p:blipFill>
          <a:blip r:embed="rId4" cstate="print"/>
          <a:srcRect/>
          <a:stretch>
            <a:fillRect/>
          </a:stretch>
        </p:blipFill>
        <p:spPr bwMode="auto">
          <a:xfrm>
            <a:off x="6553200" y="3429000"/>
            <a:ext cx="1812925" cy="1677988"/>
          </a:xfrm>
          <a:prstGeom prst="rect">
            <a:avLst/>
          </a:prstGeom>
          <a:noFill/>
          <a:ln w="9525">
            <a:noFill/>
            <a:miter lim="800000"/>
            <a:headEnd/>
            <a:tailEnd/>
          </a:ln>
        </p:spPr>
      </p:pic>
      <p:pic>
        <p:nvPicPr>
          <p:cNvPr id="7174" name="Picture 4" descr="C:\Documents and Settings\kewaye\Local Settings\Temporary Internet Files\Content.IE5\GE9GO55B\MC900441529[1].wmf"/>
          <p:cNvPicPr>
            <a:picLocks noChangeAspect="1" noChangeArrowheads="1"/>
          </p:cNvPicPr>
          <p:nvPr/>
        </p:nvPicPr>
        <p:blipFill>
          <a:blip r:embed="rId5" cstate="print"/>
          <a:srcRect/>
          <a:stretch>
            <a:fillRect/>
          </a:stretch>
        </p:blipFill>
        <p:spPr bwMode="auto">
          <a:xfrm>
            <a:off x="3481388" y="4249738"/>
            <a:ext cx="1841500" cy="16446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Repeal of SB Comp Dem Program</a:t>
            </a:r>
          </a:p>
        </p:txBody>
      </p:sp>
      <p:sp>
        <p:nvSpPr>
          <p:cNvPr id="8195" name="Content Placeholder 2"/>
          <p:cNvSpPr>
            <a:spLocks noGrp="1"/>
          </p:cNvSpPr>
          <p:nvPr>
            <p:ph idx="1"/>
          </p:nvPr>
        </p:nvSpPr>
        <p:spPr/>
        <p:txBody>
          <a:bodyPr/>
          <a:lstStyle/>
          <a:p>
            <a:pPr eaLnBrk="1" hangingPunct="1"/>
            <a:r>
              <a:rPr lang="en-US" smtClean="0"/>
              <a:t>Final Rule effective Jan 31, 2011</a:t>
            </a:r>
          </a:p>
          <a:p>
            <a:pPr eaLnBrk="1" hangingPunct="1"/>
            <a:r>
              <a:rPr lang="en-US" smtClean="0"/>
              <a:t>Repeals the Small Business Competitiveness Demonstration Program </a:t>
            </a:r>
          </a:p>
        </p:txBody>
      </p:sp>
      <p:pic>
        <p:nvPicPr>
          <p:cNvPr id="8196" name="Picture 2" descr="C:\Documents and Settings\kewaye\Local Settings\Temporary Internet Files\Content.IE5\80K36VBI\MC900198291[1].wmf"/>
          <p:cNvPicPr>
            <a:picLocks noChangeAspect="1" noChangeArrowheads="1"/>
          </p:cNvPicPr>
          <p:nvPr/>
        </p:nvPicPr>
        <p:blipFill>
          <a:blip r:embed="rId3" cstate="print"/>
          <a:srcRect/>
          <a:stretch>
            <a:fillRect/>
          </a:stretch>
        </p:blipFill>
        <p:spPr bwMode="auto">
          <a:xfrm>
            <a:off x="360363" y="3154363"/>
            <a:ext cx="2312987" cy="2362200"/>
          </a:xfrm>
          <a:prstGeom prst="rect">
            <a:avLst/>
          </a:prstGeom>
          <a:noFill/>
          <a:ln w="9525">
            <a:noFill/>
            <a:miter lim="800000"/>
            <a:headEnd/>
            <a:tailEnd/>
          </a:ln>
        </p:spPr>
      </p:pic>
      <p:pic>
        <p:nvPicPr>
          <p:cNvPr id="8197" name="Picture 3" descr="C:\Documents and Settings\kewaye\Local Settings\Temporary Internet Files\Content.IE5\OIOPYPGL\MC900024491[1].wmf"/>
          <p:cNvPicPr>
            <a:picLocks noChangeAspect="1" noChangeArrowheads="1"/>
          </p:cNvPicPr>
          <p:nvPr/>
        </p:nvPicPr>
        <p:blipFill>
          <a:blip r:embed="rId4" cstate="print"/>
          <a:srcRect/>
          <a:stretch>
            <a:fillRect/>
          </a:stretch>
        </p:blipFill>
        <p:spPr bwMode="auto">
          <a:xfrm>
            <a:off x="6629400" y="1143000"/>
            <a:ext cx="1730375" cy="1222375"/>
          </a:xfrm>
          <a:prstGeom prst="rect">
            <a:avLst/>
          </a:prstGeom>
          <a:noFill/>
          <a:ln w="9525">
            <a:noFill/>
            <a:miter lim="800000"/>
            <a:headEnd/>
            <a:tailEnd/>
          </a:ln>
        </p:spPr>
      </p:pic>
      <p:pic>
        <p:nvPicPr>
          <p:cNvPr id="8198" name="Picture 4" descr="C:\Documents and Settings\kewaye\Local Settings\Temporary Internet Files\Content.IE5\GE9GO55B\MC900048404[1].wmf"/>
          <p:cNvPicPr>
            <a:picLocks noChangeAspect="1" noChangeArrowheads="1"/>
          </p:cNvPicPr>
          <p:nvPr/>
        </p:nvPicPr>
        <p:blipFill>
          <a:blip r:embed="rId5" cstate="print"/>
          <a:srcRect/>
          <a:stretch>
            <a:fillRect/>
          </a:stretch>
        </p:blipFill>
        <p:spPr bwMode="auto">
          <a:xfrm>
            <a:off x="6816725" y="4737100"/>
            <a:ext cx="1844675" cy="19224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FSS &amp; Multiple award contracts</a:t>
            </a:r>
          </a:p>
        </p:txBody>
      </p:sp>
      <p:sp>
        <p:nvSpPr>
          <p:cNvPr id="9219" name="Content Placeholder 2"/>
          <p:cNvSpPr>
            <a:spLocks noGrp="1"/>
          </p:cNvSpPr>
          <p:nvPr>
            <p:ph idx="1"/>
          </p:nvPr>
        </p:nvSpPr>
        <p:spPr/>
        <p:txBody>
          <a:bodyPr/>
          <a:lstStyle/>
          <a:p>
            <a:pPr eaLnBrk="1" hangingPunct="1"/>
            <a:r>
              <a:rPr lang="en-US" smtClean="0"/>
              <a:t>Effective May 2011</a:t>
            </a:r>
          </a:p>
          <a:p>
            <a:pPr eaLnBrk="1" hangingPunct="1"/>
            <a:r>
              <a:rPr lang="en-US" smtClean="0"/>
              <a:t>Orders under FSS and other multiple award contracts need fair opportunity</a:t>
            </a:r>
          </a:p>
          <a:p>
            <a:pPr eaLnBrk="1" hangingPunct="1"/>
            <a:r>
              <a:rPr lang="en-US" smtClean="0"/>
              <a:t>Provide notice in FBO of certain orders placed under multiple award contracts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Protests against task orders	</a:t>
            </a:r>
          </a:p>
        </p:txBody>
      </p:sp>
      <p:sp>
        <p:nvSpPr>
          <p:cNvPr id="10243" name="Content Placeholder 2"/>
          <p:cNvSpPr>
            <a:spLocks noGrp="1"/>
          </p:cNvSpPr>
          <p:nvPr>
            <p:ph idx="1"/>
          </p:nvPr>
        </p:nvSpPr>
        <p:spPr/>
        <p:txBody>
          <a:bodyPr/>
          <a:lstStyle/>
          <a:p>
            <a:pPr eaLnBrk="1" hangingPunct="1"/>
            <a:r>
              <a:rPr lang="en-US" smtClean="0"/>
              <a:t>Effective Date July 2011</a:t>
            </a:r>
          </a:p>
          <a:p>
            <a:pPr eaLnBrk="1" hangingPunct="1"/>
            <a:r>
              <a:rPr lang="en-US" smtClean="0"/>
              <a:t>Extends the sunset date for protests against the award of task and delivery orders from May 2011 to Sep 30 2016</a:t>
            </a:r>
          </a:p>
          <a:p>
            <a:pPr eaLnBrk="1" hangingPunct="1"/>
            <a:r>
              <a:rPr lang="en-US" smtClean="0"/>
              <a:t>Only effects DOD, NASA and the Coast Guard</a:t>
            </a:r>
          </a:p>
          <a:p>
            <a:pPr eaLnBrk="1" hangingPunct="1"/>
            <a:r>
              <a:rPr lang="en-US" smtClean="0"/>
              <a:t>Contractors can no longer protest task orders issued by other agencies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1539</Words>
  <Application>Microsoft Office PowerPoint</Application>
  <PresentationFormat>On-screen Show (4:3)</PresentationFormat>
  <Paragraphs>93</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Overview of New Rules </vt:lpstr>
      <vt:lpstr>Self Representation for SDB’s </vt:lpstr>
      <vt:lpstr>Text Messaging While Driving </vt:lpstr>
      <vt:lpstr>Pass-Through Charges</vt:lpstr>
      <vt:lpstr>Report Biobased Products</vt:lpstr>
      <vt:lpstr>Sole source 8(a) Contracts</vt:lpstr>
      <vt:lpstr>Repeal of SB Comp Dem Program</vt:lpstr>
      <vt:lpstr>FSS &amp; Multiple award contracts</vt:lpstr>
      <vt:lpstr>Protests against task orders </vt:lpstr>
      <vt:lpstr>Aldevra decision</vt:lpstr>
      <vt:lpstr>Size Standards </vt:lpstr>
      <vt:lpstr>Size Standards</vt:lpstr>
      <vt:lpstr>Presumption of Loss</vt:lpstr>
      <vt:lpstr>Presumption of Loss (Cont)</vt:lpstr>
      <vt:lpstr>Presumption of Loss (cont)</vt:lpstr>
      <vt:lpstr>Nondisplacement of Qualified Workers Under Service Contracts.</vt:lpstr>
      <vt:lpstr>Subcontracting</vt:lpstr>
    </vt:vector>
  </TitlesOfParts>
  <Company>Small Business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New Rules</dc:title>
  <dc:creator>kewaye</dc:creator>
  <cp:lastModifiedBy>kewaye</cp:lastModifiedBy>
  <cp:revision>38</cp:revision>
  <dcterms:created xsi:type="dcterms:W3CDTF">2011-10-19T17:26:44Z</dcterms:created>
  <dcterms:modified xsi:type="dcterms:W3CDTF">2011-10-26T22:44:11Z</dcterms:modified>
</cp:coreProperties>
</file>